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Roboto Slab" pitchFamily="2" charset="0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D4CE33-EEA3-4106-B444-BF84E4309DD2}">
  <a:tblStyle styleId="{D5D4CE33-EEA3-4106-B444-BF84E4309D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6B77C3-849F-4514-9C0E-FD93A01387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fc9a4e3b5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fc9a4e3b5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fc9a4e3b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fc9a4e3b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fc9a4e3b5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fc9a4e3b5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fc9a4e3b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fc9a4e3b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fc9a4e3b5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fc9a4e3b5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fc9a4e3b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fc9a4e3b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fc9a4e3b5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fc9a4e3b5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fc9a4e3b5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fc9a4e3b5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fc9a4e3b5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fc9a4e3b5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fc9a4e3b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fc9a4e3b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fc9a4e3b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fc9a4e3b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fea5d96d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fea5d96d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fc9a4e3b5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fc9a4e3b5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fc9a4e3b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fc9a4e3b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fc9a4e3b5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fc9a4e3b5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fc4455e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fc4455e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fc4455e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fc4455e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fc4455e4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fc4455e4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fc4455e4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fc4455e4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c9a4e3b5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fc9a4e3b5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fc4455e4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fc4455e4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fc9a4e3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fc9a4e3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fc9a4e3b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fc9a4e3b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fc9a4e3b5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fc9a4e3b5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fc9a4e3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fc9a4e3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fc9a4e3b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fc9a4e3b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fc9a4e3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fc9a4e3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00c7e783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00c7e783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fc9a4e3b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fc9a4e3b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Victor Garcia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Presentation: our database is about loan, target variable is if people pay or not the loan.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Not normal distribution and sample is unbalanced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00c7e783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b00c7e783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00c7e783e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00c7e783e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c9a4e3b5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c9a4e3b5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Garcia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fc9a4e3b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fc9a4e3b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fc9a4e3b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fc9a4e3b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fc9a4e3b5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fc9a4e3b5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fc9a4e3b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fc9a4e3b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would suggest the bank manager to 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 careful when</a:t>
            </a: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giving loans to: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3238"/>
              </a:buClr>
              <a:buSzPts val="1800"/>
              <a:buChar char="●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</a:t>
            </a: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clients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Char char="●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who are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laborers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Char char="●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a 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education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live in </a:t>
            </a: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office apartments</a:t>
            </a:r>
            <a:r>
              <a:rPr lang="en" sz="1800" b="1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68310" y="12530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Indian Bank Loan Analysis - D4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4758350" y="2360650"/>
            <a:ext cx="3000000" cy="23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Group 11</a:t>
            </a:r>
            <a:endParaRPr sz="16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Casanova Lloveras, Adrià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Chimeno Sarabia, Alícia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García Pizarro, Víctor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Giurcoiu, Victor-George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Ji, Zhengyong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1668300" y="2386750"/>
            <a:ext cx="30000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Master in Data Science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UPC BarcelonaTech - FIB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2023-2024 Q1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Multivariate Analysis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Tuesday 16th, 2024</a:t>
            </a:r>
            <a:endParaRPr sz="16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6700"/>
            <a:ext cx="2864950" cy="8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49318" y="4725875"/>
            <a:ext cx="4782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l="28889" t="21473" r="23192" b="13612"/>
          <a:stretch/>
        </p:blipFill>
        <p:spPr>
          <a:xfrm>
            <a:off x="2753826" y="1414254"/>
            <a:ext cx="1356038" cy="21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25" y="3496162"/>
            <a:ext cx="1736441" cy="122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3652618" y="1010725"/>
            <a:ext cx="1004100" cy="651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3748140" y="2957785"/>
            <a:ext cx="1629000" cy="53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4963309" y="1086563"/>
            <a:ext cx="15036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Revolving loan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92605" y="2658882"/>
            <a:ext cx="1449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Cash loan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8449318" y="4725875"/>
            <a:ext cx="4782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76" y="1614640"/>
            <a:ext cx="1927865" cy="152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508" y="3329330"/>
            <a:ext cx="1766537" cy="139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4941710" y="1010725"/>
            <a:ext cx="1474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Administrative, Managers, Core Staff, Tech staff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920222" y="1207613"/>
            <a:ext cx="1021500" cy="740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4247853" y="2529870"/>
            <a:ext cx="1657200" cy="6108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4816416" y="1978159"/>
            <a:ext cx="13794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Service, Security, Laborers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3866192" y="3466751"/>
            <a:ext cx="1021500" cy="373800"/>
          </a:xfrm>
          <a:prstGeom prst="bentArrow">
            <a:avLst>
              <a:gd name="adj1" fmla="val 25000"/>
              <a:gd name="adj2" fmla="val 25477"/>
              <a:gd name="adj3" fmla="val 25000"/>
              <a:gd name="adj4" fmla="val 4375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981832" y="4310743"/>
            <a:ext cx="1657200" cy="286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5047716" y="3477110"/>
            <a:ext cx="964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payed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5309525" y="4032323"/>
            <a:ext cx="9642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overdue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49318" y="4725875"/>
            <a:ext cx="4782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1513825" y="1364400"/>
            <a:ext cx="6014700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would recommend the bank manager to </a:t>
            </a:r>
            <a:r>
              <a:rPr lang="en" sz="1800" b="1">
                <a:solidFill>
                  <a:schemeClr val="dk1"/>
                </a:solidFill>
              </a:rPr>
              <a:t>watch out for people who: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 on </a:t>
            </a:r>
            <a:r>
              <a:rPr lang="en" sz="1800" b="1">
                <a:solidFill>
                  <a:schemeClr val="dk1"/>
                </a:solidFill>
              </a:rPr>
              <a:t>security</a:t>
            </a:r>
            <a:r>
              <a:rPr lang="en" sz="1800">
                <a:solidFill>
                  <a:schemeClr val="dk1"/>
                </a:solidFill>
              </a:rPr>
              <a:t>, on </a:t>
            </a:r>
            <a:r>
              <a:rPr lang="en" sz="1800" b="1">
                <a:solidFill>
                  <a:schemeClr val="dk1"/>
                </a:solidFill>
              </a:rPr>
              <a:t>services</a:t>
            </a:r>
            <a:r>
              <a:rPr lang="en" sz="1800">
                <a:solidFill>
                  <a:schemeClr val="dk1"/>
                </a:solidFill>
              </a:rPr>
              <a:t> or as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 sz="1800" b="1">
                <a:solidFill>
                  <a:schemeClr val="accent1"/>
                </a:solidFill>
              </a:rPr>
              <a:t>laborers</a:t>
            </a:r>
            <a:endParaRPr sz="1800" b="1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ask for a </a:t>
            </a:r>
            <a:r>
              <a:rPr lang="en" sz="1800" b="1">
                <a:solidFill>
                  <a:schemeClr val="dk1"/>
                </a:solidFill>
              </a:rPr>
              <a:t>cash loan</a:t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6050225" y="2677475"/>
            <a:ext cx="2307636" cy="1717902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PCA as well!!</a:t>
            </a:r>
            <a:endParaRPr sz="16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Itemset &amp; rules extracted</a:t>
            </a:r>
            <a:endParaRPr sz="3600"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746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Analysis of the itemset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t="2940"/>
          <a:stretch/>
        </p:blipFill>
        <p:spPr>
          <a:xfrm>
            <a:off x="448150" y="2057050"/>
            <a:ext cx="3466550" cy="27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448150" y="702600"/>
            <a:ext cx="7198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-62 items but most frequent itemsets are related to loan (90% is payed and of type “cash”).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-Transactions have between 1 and 8 items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00" y="1598850"/>
            <a:ext cx="4072450" cy="31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74700" y="9819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Definition of ‘good rule’ criteria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225" y="680500"/>
            <a:ext cx="4965800" cy="4176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p26"/>
          <p:cNvGraphicFramePr/>
          <p:nvPr/>
        </p:nvGraphicFramePr>
        <p:xfrm>
          <a:off x="1078250" y="1084950"/>
          <a:ext cx="2571350" cy="2407770"/>
        </p:xfrm>
        <a:graphic>
          <a:graphicData uri="http://schemas.openxmlformats.org/drawingml/2006/table">
            <a:tbl>
              <a:tblPr>
                <a:noFill/>
                <a:tableStyleId>{D5D4CE33-EEA3-4106-B444-BF84E4309DD2}</a:tableStyleId>
              </a:tblPr>
              <a:tblGrid>
                <a:gridCol w="12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What makes a good rule?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Confidence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support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Lift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 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 redundant and </a:t>
                      </a:r>
                      <a:r>
                        <a:rPr lang="en" u="sng"/>
                        <a:t>useful to extract knowledge</a:t>
                      </a:r>
                      <a:endParaRPr u="sng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" name="Google Shape;211;p26"/>
          <p:cNvSpPr/>
          <p:nvPr/>
        </p:nvSpPr>
        <p:spPr>
          <a:xfrm>
            <a:off x="2925193" y="3319795"/>
            <a:ext cx="525300" cy="74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525125" y="3748800"/>
            <a:ext cx="72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0.01</a:t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349275" y="4066200"/>
            <a:ext cx="24699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obtained 85 rules 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3702200" y="-71350"/>
            <a:ext cx="29361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rules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" y="94300"/>
            <a:ext cx="3266350" cy="43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185275" y="509650"/>
            <a:ext cx="1434000" cy="393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TRIVIAL RULES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2" name="Google Shape;222;p27"/>
          <p:cNvCxnSpPr>
            <a:stCxn id="221" idx="1"/>
          </p:cNvCxnSpPr>
          <p:nvPr/>
        </p:nvCxnSpPr>
        <p:spPr>
          <a:xfrm rot="10800000">
            <a:off x="796475" y="603550"/>
            <a:ext cx="388800" cy="1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27"/>
          <p:cNvSpPr txBox="1"/>
          <p:nvPr/>
        </p:nvSpPr>
        <p:spPr>
          <a:xfrm>
            <a:off x="450500" y="2307300"/>
            <a:ext cx="1434000" cy="393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Perfect confidence 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 flipH="1">
            <a:off x="725750" y="2709100"/>
            <a:ext cx="14100" cy="2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r="3288"/>
          <a:stretch/>
        </p:blipFill>
        <p:spPr>
          <a:xfrm>
            <a:off x="3508273" y="702600"/>
            <a:ext cx="4608440" cy="45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7049275" y="706450"/>
            <a:ext cx="1787400" cy="2002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Conclusions</a:t>
            </a:r>
            <a:endParaRPr sz="1100" b="1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1) All “job_type = pensioners” have “occupation = unknown occupation”</a:t>
            </a:r>
            <a:endParaRPr sz="11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2) Most relevant rules were related to gender and described characteristics that we already knew.</a:t>
            </a:r>
            <a:endParaRPr sz="1100"/>
          </a:p>
        </p:txBody>
      </p:sp>
      <p:sp>
        <p:nvSpPr>
          <p:cNvPr id="227" name="Google Shape;227;p27"/>
          <p:cNvSpPr txBox="1"/>
          <p:nvPr/>
        </p:nvSpPr>
        <p:spPr>
          <a:xfrm>
            <a:off x="6763800" y="4180525"/>
            <a:ext cx="702300" cy="3936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224000" y="84775"/>
            <a:ext cx="50973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What did we learn from the target?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501225" y="3887575"/>
            <a:ext cx="35892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target = ‘payers’ we did not find any good rules as  lift too low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38" y="868950"/>
            <a:ext cx="4713575" cy="31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762" y="1504965"/>
            <a:ext cx="3766775" cy="324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5168538" y="1038513"/>
            <a:ext cx="3589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rules with target = ‘overdue’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655950" y="0"/>
            <a:ext cx="2613384" cy="1413396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Better explicability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712325" y="1283900"/>
            <a:ext cx="7571700" cy="27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Recall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The target variable is 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Categorical (paid/overdue) -&gt; Classification tree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Highly unbalanced 91’4%  vs 8’6%-&gt; Performed a balancing task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obtain the best decision tree, we must </a:t>
            </a:r>
            <a:r>
              <a:rPr lang="en" sz="15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fine tune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the following </a:t>
            </a:r>
            <a:r>
              <a:rPr lang="en" sz="1500" b="1">
                <a:latin typeface="Source Sans Pro"/>
                <a:ea typeface="Source Sans Pro"/>
                <a:cs typeface="Source Sans Pro"/>
                <a:sym typeface="Source Sans Pro"/>
              </a:rPr>
              <a:t>hyperparameters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: cp, maxdepth, minsplit, minbucket. 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25" y="2688650"/>
            <a:ext cx="1913000" cy="206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720000" y="38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Table of Contents</a:t>
            </a:r>
            <a:endParaRPr sz="35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720000" y="3686854"/>
            <a:ext cx="149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EDA, Preprocessing, PCA, MCA</a:t>
            </a:r>
            <a:endParaRPr>
              <a:solidFill>
                <a:srgbClr val="25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2273269" y="3686854"/>
            <a:ext cx="149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Itemset &amp; rules extracted</a:t>
            </a:r>
            <a:endParaRPr>
              <a:solidFill>
                <a:srgbClr val="25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5379806" y="3686801"/>
            <a:ext cx="149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Hierarchical,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 = 3, 4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6933075" y="3686800"/>
            <a:ext cx="149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Linear Discriminant Analysis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3826537" y="3686860"/>
            <a:ext cx="1492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Paths, dichotomies &amp; insights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20000" y="1256622"/>
            <a:ext cx="734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sz="30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379806" y="1256629"/>
            <a:ext cx="734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sz="30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273269" y="1256622"/>
            <a:ext cx="734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sz="30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933075" y="1256629"/>
            <a:ext cx="734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05</a:t>
            </a:r>
            <a:endParaRPr sz="30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826537" y="1256622"/>
            <a:ext cx="734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sz="30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20000" y="1928925"/>
            <a:ext cx="1492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Previous work</a:t>
            </a:r>
            <a:endParaRPr sz="18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273275" y="1929075"/>
            <a:ext cx="1492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Association Rules</a:t>
            </a:r>
            <a:endParaRPr sz="18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5379800" y="1929022"/>
            <a:ext cx="1492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Clustering &amp; Profiling </a:t>
            </a:r>
            <a:endParaRPr sz="18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933075" y="1929024"/>
            <a:ext cx="149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LDA</a:t>
            </a:r>
            <a:endParaRPr sz="18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826525" y="1928925"/>
            <a:ext cx="1492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52525"/>
                </a:solidFill>
                <a:latin typeface="Roboto Slab"/>
                <a:ea typeface="Roboto Slab"/>
                <a:cs typeface="Roboto Slab"/>
                <a:sym typeface="Roboto Slab"/>
              </a:rPr>
              <a:t>Decision Trees</a:t>
            </a:r>
            <a:endParaRPr sz="1800" b="1">
              <a:solidFill>
                <a:srgbClr val="25252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l="1812" r="1802"/>
          <a:stretch/>
        </p:blipFill>
        <p:spPr>
          <a:xfrm>
            <a:off x="7043687" y="2685227"/>
            <a:ext cx="1314026" cy="87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t="4626" r="4012" b="3037"/>
          <a:stretch/>
        </p:blipFill>
        <p:spPr>
          <a:xfrm>
            <a:off x="720000" y="2690237"/>
            <a:ext cx="1378890" cy="8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t="2940"/>
          <a:stretch/>
        </p:blipFill>
        <p:spPr>
          <a:xfrm>
            <a:off x="2328575" y="2702950"/>
            <a:ext cx="1378900" cy="85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4275" y="2677688"/>
            <a:ext cx="1314025" cy="8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8975" y="2690250"/>
            <a:ext cx="1314025" cy="8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l="-3700" r="3699"/>
          <a:stretch/>
        </p:blipFill>
        <p:spPr>
          <a:xfrm>
            <a:off x="218175" y="32925"/>
            <a:ext cx="6747725" cy="50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480350" y="197150"/>
            <a:ext cx="26553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First Decision Tree</a:t>
            </a:r>
            <a:endParaRPr b="1"/>
          </a:p>
        </p:txBody>
      </p:sp>
      <p:sp>
        <p:nvSpPr>
          <p:cNvPr id="260" name="Google Shape;260;p31"/>
          <p:cNvSpPr txBox="1"/>
          <p:nvPr/>
        </p:nvSpPr>
        <p:spPr>
          <a:xfrm>
            <a:off x="6965900" y="4310925"/>
            <a:ext cx="119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Pure nodes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6854925" y="1073100"/>
            <a:ext cx="2044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Cp fine-tuned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709175" y="25894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paths (100% pure) 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709175" y="961550"/>
            <a:ext cx="3533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Will pay the loan on time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6654825" y="1242138"/>
            <a:ext cx="2268900" cy="170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High education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Business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sector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Low job duration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Substantial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bank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 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Lower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amount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asked than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in his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</a:t>
            </a:r>
            <a:endParaRPr sz="1100" b="1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80775" y="1524000"/>
            <a:ext cx="220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t="13934" r="7201" b="2821"/>
          <a:stretch/>
        </p:blipFill>
        <p:spPr>
          <a:xfrm>
            <a:off x="3335221" y="961550"/>
            <a:ext cx="3134229" cy="404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25" y="1868800"/>
            <a:ext cx="4291760" cy="804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2"/>
          <p:cNvCxnSpPr/>
          <p:nvPr/>
        </p:nvCxnSpPr>
        <p:spPr>
          <a:xfrm>
            <a:off x="5375500" y="2178500"/>
            <a:ext cx="1279500" cy="2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786150" y="34057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paths 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717675" y="1043175"/>
            <a:ext cx="5961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Will not pay the loan on time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5971744" y="1033397"/>
            <a:ext cx="2221200" cy="1760100"/>
          </a:xfrm>
          <a:prstGeom prst="rect">
            <a:avLst/>
          </a:prstGeom>
          <a:solidFill>
            <a:srgbClr val="DEFF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endParaRPr sz="12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or Secondary Education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employee 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time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their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job 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Less savings than money of the loan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2" name="Google Shape;282;p33"/>
          <p:cNvCxnSpPr/>
          <p:nvPr/>
        </p:nvCxnSpPr>
        <p:spPr>
          <a:xfrm>
            <a:off x="5074825" y="2016638"/>
            <a:ext cx="778500" cy="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3"/>
          <p:cNvPicPr preferRelativeResize="0"/>
          <p:nvPr/>
        </p:nvPicPr>
        <p:blipFill rotWithShape="1">
          <a:blip r:embed="rId3">
            <a:alphaModFix/>
          </a:blip>
          <a:srcRect b="62308"/>
          <a:stretch/>
        </p:blipFill>
        <p:spPr>
          <a:xfrm>
            <a:off x="759600" y="1734600"/>
            <a:ext cx="4315225" cy="2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t="49899"/>
          <a:stretch/>
        </p:blipFill>
        <p:spPr>
          <a:xfrm>
            <a:off x="759600" y="2030700"/>
            <a:ext cx="43152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power of the decision tree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91" name="Google Shape;291;p34"/>
          <p:cNvGraphicFramePr/>
          <p:nvPr>
            <p:extLst>
              <p:ext uri="{D42A27DB-BD31-4B8C-83A1-F6EECF244321}">
                <p14:modId xmlns:p14="http://schemas.microsoft.com/office/powerpoint/2010/main" val="1442062793"/>
              </p:ext>
            </p:extLst>
          </p:nvPr>
        </p:nvGraphicFramePr>
        <p:xfrm>
          <a:off x="517125" y="2049375"/>
          <a:ext cx="2018725" cy="1230225"/>
        </p:xfrm>
        <a:graphic>
          <a:graphicData uri="http://schemas.openxmlformats.org/drawingml/2006/table">
            <a:tbl>
              <a:tblPr>
                <a:noFill/>
                <a:tableStyleId>{D5D4CE33-EEA3-4106-B444-BF84E4309DD2}</a:tableStyleId>
              </a:tblPr>
              <a:tblGrid>
                <a:gridCol w="101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Test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2" name="Google Shape;292;p34"/>
          <p:cNvCxnSpPr/>
          <p:nvPr/>
        </p:nvCxnSpPr>
        <p:spPr>
          <a:xfrm>
            <a:off x="2793175" y="2699550"/>
            <a:ext cx="52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4"/>
          <p:cNvSpPr txBox="1"/>
          <p:nvPr/>
        </p:nvSpPr>
        <p:spPr>
          <a:xfrm>
            <a:off x="3375975" y="2459450"/>
            <a:ext cx="1212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Overfitting?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138500" y="2467701"/>
            <a:ext cx="1614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Prune the tree</a:t>
            </a:r>
            <a:r>
              <a:rPr lang="en" sz="1500"/>
              <a:t> </a:t>
            </a:r>
            <a:endParaRPr sz="1500" i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>
            <a:off x="4453475" y="2664500"/>
            <a:ext cx="52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4"/>
          <p:cNvSpPr txBox="1"/>
          <p:nvPr/>
        </p:nvSpPr>
        <p:spPr>
          <a:xfrm>
            <a:off x="7376725" y="2366750"/>
            <a:ext cx="121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Fine-tune </a:t>
            </a:r>
            <a:r>
              <a:rPr lang="en" sz="1500" i="1"/>
              <a:t>maxdepth</a:t>
            </a:r>
            <a:endParaRPr sz="1500" i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97" name="Google Shape;297;p34"/>
          <p:cNvCxnSpPr/>
          <p:nvPr/>
        </p:nvCxnSpPr>
        <p:spPr>
          <a:xfrm>
            <a:off x="6705825" y="2664500"/>
            <a:ext cx="52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34"/>
          <p:cNvSpPr txBox="1"/>
          <p:nvPr/>
        </p:nvSpPr>
        <p:spPr>
          <a:xfrm>
            <a:off x="7376725" y="30132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maxdepth=6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Pruned Decision tree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" y="1010720"/>
            <a:ext cx="5081974" cy="38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5684100" y="1359875"/>
            <a:ext cx="34599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Avoid overfitting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general tree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explicability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-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 % purity in terminal nodes.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07" name="Google Shape;307;p35"/>
          <p:cNvGraphicFramePr/>
          <p:nvPr>
            <p:extLst>
              <p:ext uri="{D42A27DB-BD31-4B8C-83A1-F6EECF244321}">
                <p14:modId xmlns:p14="http://schemas.microsoft.com/office/powerpoint/2010/main" val="3157046719"/>
              </p:ext>
            </p:extLst>
          </p:nvPr>
        </p:nvGraphicFramePr>
        <p:xfrm>
          <a:off x="6202175" y="3193325"/>
          <a:ext cx="2030800" cy="1230225"/>
        </p:xfrm>
        <a:graphic>
          <a:graphicData uri="http://schemas.openxmlformats.org/drawingml/2006/table">
            <a:tbl>
              <a:tblPr>
                <a:noFill/>
                <a:tableStyleId>{D5D4CE33-EEA3-4106-B444-BF84E4309DD2}</a:tableStyleId>
              </a:tblPr>
              <a:tblGrid>
                <a:gridCol w="101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Test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</a:t>
            </a:r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528700" y="105575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/>
              <a:t>We have found several paths that are 100% accurate.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Young, rich business people  applying for a loan that is less than 25% of their savings always </a:t>
            </a:r>
            <a:r>
              <a:rPr lang="en" sz="1500" b="1" dirty="0"/>
              <a:t>pay the loan on time</a:t>
            </a:r>
            <a:r>
              <a:rPr lang="en" sz="1500" dirty="0"/>
              <a:t>.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Service employees  with low time on their job, low education  that have less savings than the amount they ask for the loan are predicted to </a:t>
            </a:r>
            <a:r>
              <a:rPr lang="en" sz="1500" b="1" dirty="0"/>
              <a:t>not pay the loan on time</a:t>
            </a:r>
            <a:r>
              <a:rPr lang="en" sz="1500" dirty="0"/>
              <a:t>.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/>
              <a:t>Decision trees may not be the best model to make predictions but </a:t>
            </a:r>
            <a:endParaRPr sz="1500" dirty="0"/>
          </a:p>
          <a:p>
            <a:pPr lvl="1" indent="-323850">
              <a:buSzPts val="1500"/>
              <a:buChar char="-"/>
            </a:pPr>
            <a:r>
              <a:rPr lang="en" sz="1500" dirty="0"/>
              <a:t>Have high explicability. Is not a black box.</a:t>
            </a:r>
            <a:endParaRPr sz="1500" dirty="0"/>
          </a:p>
          <a:p>
            <a:pPr lvl="1" indent="-323850">
              <a:buSzPts val="1500"/>
              <a:buChar char="-"/>
            </a:pPr>
            <a:r>
              <a:rPr lang="en" sz="1500" dirty="0"/>
              <a:t>Can predict with high confidence rare / not very frequent groups of individuals. </a:t>
            </a:r>
            <a:endParaRPr sz="15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dirty="0">
                <a:solidFill>
                  <a:srgbClr val="000000"/>
                </a:solidFill>
              </a:rPr>
              <a:t>It is remarkably interesting to use decision trees in loan decisions, when you ask for a loan and it is rejected, the bank has to tell you why they didn't conceive  you the loan. </a:t>
            </a:r>
            <a:endParaRPr sz="1500"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ctrTitle"/>
          </p:nvPr>
        </p:nvSpPr>
        <p:spPr>
          <a:xfrm>
            <a:off x="1553300" y="1991850"/>
            <a:ext cx="703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 &amp; Profiling</a:t>
            </a:r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7" name="Google Shape;327;p38"/>
          <p:cNvSpPr txBox="1"/>
          <p:nvPr/>
        </p:nvSpPr>
        <p:spPr>
          <a:xfrm>
            <a:off x="695975" y="1593025"/>
            <a:ext cx="3609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all variables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Gower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distance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Ward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’s method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Highest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linkage height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k=2</a:t>
            </a:r>
            <a:endParaRPr sz="1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of information for k=2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=&gt; k=3, k=4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25" y="1400725"/>
            <a:ext cx="5609576" cy="275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studies variable k=3 VS k=4</a:t>
            </a: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695975" y="1338400"/>
            <a:ext cx="3609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25" y="1091050"/>
            <a:ext cx="2976000" cy="250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962" y="1111711"/>
            <a:ext cx="2950264" cy="24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786150" y="3555100"/>
            <a:ext cx="659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1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(k=3) divided into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 1 + 3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(k=4)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3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higher educated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individuals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sizes for k=4</a:t>
            </a: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45" name="Google Shape;345;p40"/>
          <p:cNvSpPr txBox="1"/>
          <p:nvPr/>
        </p:nvSpPr>
        <p:spPr>
          <a:xfrm>
            <a:off x="695975" y="1338400"/>
            <a:ext cx="3609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075" y="1496800"/>
            <a:ext cx="3677575" cy="24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695975" y="1432800"/>
            <a:ext cx="41115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2, 3, 4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are of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equal size</a:t>
            </a:r>
            <a:endParaRPr sz="1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Qualitative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variables: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 Square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Numerical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variables: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Kruskal-Wallis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p-values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significantly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</a:t>
            </a:r>
            <a:endParaRPr sz="1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Chose variables with significant differences among the clusters (plots)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EDA, Preprocessing, PCA, MCA</a:t>
            </a:r>
            <a:endParaRPr sz="360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and Car Distributions</a:t>
            </a: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54" name="Google Shape;354;p41"/>
          <p:cNvSpPr txBox="1"/>
          <p:nvPr/>
        </p:nvSpPr>
        <p:spPr>
          <a:xfrm>
            <a:off x="695975" y="1338400"/>
            <a:ext cx="3609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00" y="1010726"/>
            <a:ext cx="3100699" cy="25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/>
        </p:nvSpPr>
        <p:spPr>
          <a:xfrm>
            <a:off x="727975" y="3555100"/>
            <a:ext cx="659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1, 4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mostly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women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do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own a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</a:t>
            </a:r>
            <a:endParaRPr sz="1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mostly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who own a </a:t>
            </a:r>
            <a:r>
              <a:rPr lang="en" sz="16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</a:t>
            </a:r>
            <a:endParaRPr sz="1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131" y="1010725"/>
            <a:ext cx="3154019" cy="25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income level and Job Status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600" y="1269648"/>
            <a:ext cx="2632250" cy="24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75" y="1130924"/>
            <a:ext cx="3004650" cy="2529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" name="Google Shape;366;p42"/>
          <p:cNvGraphicFramePr/>
          <p:nvPr/>
        </p:nvGraphicFramePr>
        <p:xfrm>
          <a:off x="706650" y="3977175"/>
          <a:ext cx="3486150" cy="356108"/>
        </p:xfrm>
        <a:graphic>
          <a:graphicData uri="http://schemas.openxmlformats.org/drawingml/2006/table">
            <a:tbl>
              <a:tblPr>
                <a:noFill/>
                <a:tableStyleId>{B16B77C3-849F-4514-9C0E-FD93A0138753}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Income (mean)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152103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185769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210535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133146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25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7" name="Google Shape;367;p42"/>
          <p:cNvGraphicFramePr/>
          <p:nvPr/>
        </p:nvGraphicFramePr>
        <p:xfrm>
          <a:off x="4502725" y="3780275"/>
          <a:ext cx="3486150" cy="830199"/>
        </p:xfrm>
        <a:graphic>
          <a:graphicData uri="http://schemas.openxmlformats.org/drawingml/2006/table">
            <a:tbl>
              <a:tblPr>
                <a:noFill/>
                <a:tableStyleId>{B16B77C3-849F-4514-9C0E-FD93A0138753}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 status (commercial, pensioneer, state servant, Working)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568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313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/>
                    </a:p>
                  </a:txBody>
                  <a:tcPr marL="25400" marR="25400" marT="25400" marB="2540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1530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724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393</a:t>
                      </a:r>
                      <a:endParaRPr sz="1000"/>
                    </a:p>
                  </a:txBody>
                  <a:tcPr marL="25400" marR="25400" marT="25400" marB="2540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/>
                    </a:p>
                  </a:txBody>
                  <a:tcPr marL="25400" marR="25400" marT="25400" marB="2540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and Family status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00" y="1240400"/>
            <a:ext cx="2950900" cy="281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825" y="1202875"/>
            <a:ext cx="3502850" cy="289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43"/>
          <p:cNvGraphicFramePr/>
          <p:nvPr/>
        </p:nvGraphicFramePr>
        <p:xfrm>
          <a:off x="798375" y="4287850"/>
          <a:ext cx="3486150" cy="462000"/>
        </p:xfrm>
        <a:graphic>
          <a:graphicData uri="http://schemas.openxmlformats.org/drawingml/2006/table">
            <a:tbl>
              <a:tblPr>
                <a:noFill/>
                <a:tableStyleId>{B16B77C3-849F-4514-9C0E-FD93A0138753}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(year, mean)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40.59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38.81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39.17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59.25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cluster k = 4</a:t>
            </a:r>
            <a:endParaRPr/>
          </a:p>
        </p:txBody>
      </p:sp>
      <p:sp>
        <p:nvSpPr>
          <p:cNvPr id="382" name="Google Shape;382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383" name="Google Shape;383;p44"/>
          <p:cNvGraphicFramePr/>
          <p:nvPr/>
        </p:nvGraphicFramePr>
        <p:xfrm>
          <a:off x="952500" y="1285150"/>
          <a:ext cx="7239000" cy="2514480"/>
        </p:xfrm>
        <a:graphic>
          <a:graphicData uri="http://schemas.openxmlformats.org/drawingml/2006/table">
            <a:tbl>
              <a:tblPr>
                <a:noFill/>
                <a:tableStyleId>{D5D4CE33-EEA3-4106-B444-BF84E4309DD2}</a:tableStyleId>
              </a:tblPr>
              <a:tblGrid>
                <a:gridCol w="9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Class</a:t>
                      </a:r>
                      <a:endParaRPr sz="1100" b="1"/>
                    </a:p>
                  </a:txBody>
                  <a:tcPr marL="28575" marR="28575" marT="19050" marB="19050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Description of the Class</a:t>
                      </a:r>
                      <a:endParaRPr sz="1100" b="1"/>
                    </a:p>
                  </a:txBody>
                  <a:tcPr marL="91425" marR="91425" marT="91425" marB="91425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Subjective Business Suggestion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 1</a:t>
                      </a:r>
                      <a:endParaRPr sz="1100" b="1"/>
                    </a:p>
                  </a:txBody>
                  <a:tcPr marL="28575" marR="28575" marT="19050" marB="19050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Biggest cluster size, composed mostly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women 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with relatively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low income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and low education level.</a:t>
                      </a:r>
                      <a:endParaRPr sz="1100" b="1"/>
                    </a:p>
                  </a:txBody>
                  <a:tcPr marL="91425" marR="91425" marT="91425" marB="91425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 careful with accepting the application. </a:t>
                      </a:r>
                      <a:endParaRPr sz="115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 2</a:t>
                      </a:r>
                      <a:endParaRPr sz="1100" b="1"/>
                    </a:p>
                  </a:txBody>
                  <a:tcPr marL="28575" marR="28575" marT="19050" marB="19050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Mostly men with the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 highest mean income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and low education level. But they are reliable by returning the loan.</a:t>
                      </a:r>
                      <a:endParaRPr sz="115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High-quality client and reliable to return the loan.</a:t>
                      </a:r>
                      <a:endParaRPr sz="115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 3</a:t>
                      </a:r>
                      <a:endParaRPr sz="1100" b="1"/>
                    </a:p>
                  </a:txBody>
                  <a:tcPr marL="28575" marR="28575" marT="19050" marB="19050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Cluster with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highest income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and highest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education leve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l. Occupation types are mostly related to high prestige jobs.</a:t>
                      </a:r>
                      <a:endParaRPr sz="115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High-value clients, but are not very punctual with payment.</a:t>
                      </a:r>
                      <a:endParaRPr sz="115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 4</a:t>
                      </a:r>
                      <a:endParaRPr sz="1100" b="1"/>
                    </a:p>
                  </a:txBody>
                  <a:tcPr marL="28575" marR="28575" marT="19050" marB="19050" anchor="ctr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Oldest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people with lowest income and are innestable.</a:t>
                      </a:r>
                      <a:endParaRPr sz="115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Mostly women composed by retired </a:t>
                      </a:r>
                      <a:r>
                        <a:rPr lang="en" sz="115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pensioners</a:t>
                      </a: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</a:t>
                      </a:r>
                      <a:endParaRPr sz="115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5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Low-value clients. DO NOT recommend a high value loan.</a:t>
                      </a:r>
                      <a:endParaRPr sz="115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5.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subTitle" idx="1"/>
          </p:nvPr>
        </p:nvSpPr>
        <p:spPr>
          <a:xfrm>
            <a:off x="1546025" y="29146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Linear Discriminant Analysis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Discriminant Analysis</a:t>
            </a:r>
            <a:endParaRPr/>
          </a:p>
        </p:txBody>
      </p:sp>
      <p:sp>
        <p:nvSpPr>
          <p:cNvPr id="396" name="Google Shape;396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397" name="Google Shape;397;p46"/>
          <p:cNvGraphicFramePr/>
          <p:nvPr>
            <p:extLst>
              <p:ext uri="{D42A27DB-BD31-4B8C-83A1-F6EECF244321}">
                <p14:modId xmlns:p14="http://schemas.microsoft.com/office/powerpoint/2010/main" val="2281826650"/>
              </p:ext>
            </p:extLst>
          </p:nvPr>
        </p:nvGraphicFramePr>
        <p:xfrm>
          <a:off x="5899186" y="1809750"/>
          <a:ext cx="2647113" cy="1554450"/>
        </p:xfrm>
        <a:graphic>
          <a:graphicData uri="http://schemas.openxmlformats.org/drawingml/2006/table">
            <a:tbl>
              <a:tblPr>
                <a:noFill/>
                <a:tableStyleId>{D5D4CE33-EEA3-4106-B444-BF84E4309DD2}</a:tableStyleId>
              </a:tblPr>
              <a:tblGrid>
                <a:gridCol w="52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Predicted Class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Actual class</a:t>
                      </a:r>
                      <a:endParaRPr sz="1200" b="1" dirty="0"/>
                    </a:p>
                  </a:txBody>
                  <a:tcPr marL="63500" marR="63500" marT="63500" marB="63500" vert="vert27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Class</a:t>
                      </a:r>
                      <a:endParaRPr sz="1200" dirty="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Payed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Overdue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Overdue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140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287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Payed</a:t>
                      </a:r>
                      <a:endParaRPr sz="1200" dirty="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2485</a:t>
                      </a:r>
                      <a:endParaRPr sz="120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2087</a:t>
                      </a:r>
                      <a:endParaRPr sz="1200" dirty="0"/>
                    </a:p>
                  </a:txBody>
                  <a:tcPr marL="63500" marR="63500" marT="63500" marB="635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50" y="1065920"/>
            <a:ext cx="5576698" cy="358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6.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04" name="Google Shape;404;p4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the loan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body" idx="1"/>
          </p:nvPr>
        </p:nvSpPr>
        <p:spPr>
          <a:xfrm>
            <a:off x="3032202" y="951500"/>
            <a:ext cx="2365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Decision Trees</a:t>
            </a:r>
            <a:r>
              <a:rPr lang="en" sz="1200"/>
              <a:t> </a:t>
            </a:r>
            <a:endParaRPr sz="1200"/>
          </a:p>
        </p:txBody>
      </p:sp>
      <p:sp>
        <p:nvSpPr>
          <p:cNvPr id="411" name="Google Shape;411;p48"/>
          <p:cNvSpPr txBox="1">
            <a:spLocks noGrp="1"/>
          </p:cNvSpPr>
          <p:nvPr>
            <p:ph type="body" idx="3"/>
          </p:nvPr>
        </p:nvSpPr>
        <p:spPr>
          <a:xfrm>
            <a:off x="963848" y="951500"/>
            <a:ext cx="1926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PCA</a:t>
            </a:r>
            <a:endParaRPr sz="1200"/>
          </a:p>
        </p:txBody>
      </p:sp>
      <p:sp>
        <p:nvSpPr>
          <p:cNvPr id="412" name="Google Shape;412;p48"/>
          <p:cNvSpPr txBox="1">
            <a:spLocks noGrp="1"/>
          </p:cNvSpPr>
          <p:nvPr>
            <p:ph type="body" idx="1"/>
          </p:nvPr>
        </p:nvSpPr>
        <p:spPr>
          <a:xfrm>
            <a:off x="5938050" y="18775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Association Rules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13" name="Google Shape;413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14" name="Google Shape;414;p48"/>
          <p:cNvSpPr txBox="1"/>
          <p:nvPr/>
        </p:nvSpPr>
        <p:spPr>
          <a:xfrm>
            <a:off x="3129200" y="1458450"/>
            <a:ext cx="2268900" cy="1512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High education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Business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sector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Substantial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bank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 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Lower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amount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asked than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in his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</a:t>
            </a:r>
            <a:endParaRPr sz="1100" b="1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3008879" y="607695"/>
            <a:ext cx="212664" cy="244138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1EA"/>
              </a:solidFill>
            </a:endParaRPr>
          </a:p>
        </p:txBody>
      </p:sp>
      <p:sp>
        <p:nvSpPr>
          <p:cNvPr id="416" name="Google Shape;416;p48"/>
          <p:cNvSpPr txBox="1">
            <a:spLocks noGrp="1"/>
          </p:cNvSpPr>
          <p:nvPr>
            <p:ph type="body" idx="1"/>
          </p:nvPr>
        </p:nvSpPr>
        <p:spPr>
          <a:xfrm>
            <a:off x="7611825" y="2730763"/>
            <a:ext cx="658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LDA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17" name="Google Shape;417;p48"/>
          <p:cNvSpPr txBox="1">
            <a:spLocks noGrp="1"/>
          </p:cNvSpPr>
          <p:nvPr>
            <p:ph type="body" idx="1"/>
          </p:nvPr>
        </p:nvSpPr>
        <p:spPr>
          <a:xfrm>
            <a:off x="3913750" y="3274088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Profiling &amp; Clustering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8" name="Google Shape;418;p48"/>
          <p:cNvSpPr txBox="1"/>
          <p:nvPr/>
        </p:nvSpPr>
        <p:spPr>
          <a:xfrm>
            <a:off x="963850" y="1458450"/>
            <a:ext cx="1926300" cy="1901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Married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divorced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clients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❖"/>
            </a:pP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in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municipal apartments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Medic staff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chefs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Unaccompanied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or with their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families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9" name="Google Shape;4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525" y="308125"/>
            <a:ext cx="2749850" cy="154683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8"/>
          <p:cNvSpPr txBox="1"/>
          <p:nvPr/>
        </p:nvSpPr>
        <p:spPr>
          <a:xfrm>
            <a:off x="898068" y="3538925"/>
            <a:ext cx="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MCA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974274" y="4011925"/>
            <a:ext cx="2749800" cy="810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/>
              <a:t>Administrative, Managers, Core Staff, Tech staff 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4046568" y="3817225"/>
            <a:ext cx="1926300" cy="1005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/>
              <a:t>Men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/>
              <a:t>High income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/>
              <a:t>High education</a:t>
            </a:r>
            <a:endParaRPr sz="11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body" idx="1"/>
          </p:nvPr>
        </p:nvSpPr>
        <p:spPr>
          <a:xfrm>
            <a:off x="3032202" y="951500"/>
            <a:ext cx="2365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Decision Trees</a:t>
            </a:r>
            <a:r>
              <a:rPr lang="en" sz="1200"/>
              <a:t> </a:t>
            </a:r>
            <a:endParaRPr sz="1200"/>
          </a:p>
        </p:txBody>
      </p:sp>
      <p:sp>
        <p:nvSpPr>
          <p:cNvPr id="428" name="Google Shape;428;p49"/>
          <p:cNvSpPr txBox="1">
            <a:spLocks noGrp="1"/>
          </p:cNvSpPr>
          <p:nvPr>
            <p:ph type="body" idx="3"/>
          </p:nvPr>
        </p:nvSpPr>
        <p:spPr>
          <a:xfrm>
            <a:off x="963848" y="951500"/>
            <a:ext cx="1926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PCA</a:t>
            </a:r>
            <a:endParaRPr sz="1200"/>
          </a:p>
        </p:txBody>
      </p:sp>
      <p:sp>
        <p:nvSpPr>
          <p:cNvPr id="429" name="Google Shape;429;p49"/>
          <p:cNvSpPr txBox="1">
            <a:spLocks noGrp="1"/>
          </p:cNvSpPr>
          <p:nvPr>
            <p:ph type="body" idx="1"/>
          </p:nvPr>
        </p:nvSpPr>
        <p:spPr>
          <a:xfrm>
            <a:off x="5938050" y="18775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Association Rules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30" name="Google Shape;430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31" name="Google Shape;431;p49"/>
          <p:cNvSpPr txBox="1"/>
          <p:nvPr/>
        </p:nvSpPr>
        <p:spPr>
          <a:xfrm>
            <a:off x="3129200" y="1458450"/>
            <a:ext cx="2268900" cy="978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employees 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time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their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job 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Revolving loan  &lt; 677K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1"/>
          </p:nvPr>
        </p:nvSpPr>
        <p:spPr>
          <a:xfrm>
            <a:off x="7611825" y="2730763"/>
            <a:ext cx="658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LDA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33" name="Google Shape;433;p49"/>
          <p:cNvSpPr txBox="1">
            <a:spLocks noGrp="1"/>
          </p:cNvSpPr>
          <p:nvPr>
            <p:ph type="body" idx="1"/>
          </p:nvPr>
        </p:nvSpPr>
        <p:spPr>
          <a:xfrm>
            <a:off x="3724075" y="288506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Profiling &amp; Clustering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4" name="Google Shape;434;p49"/>
          <p:cNvSpPr txBox="1"/>
          <p:nvPr/>
        </p:nvSpPr>
        <p:spPr>
          <a:xfrm>
            <a:off x="963850" y="1458450"/>
            <a:ext cx="1926300" cy="1317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clients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Laborers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education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in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office apartments 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898068" y="3538925"/>
            <a:ext cx="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MCA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974274" y="4011925"/>
            <a:ext cx="2749800" cy="61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</a:rPr>
              <a:t>Service, Security, Laborers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3899824" y="3427825"/>
            <a:ext cx="3834000" cy="122492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 b="1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s-ES" sz="1100" b="1" dirty="0"/>
              <a:t>Single</a:t>
            </a:r>
            <a:endParaRPr sz="1100" b="1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 dirty="0"/>
              <a:t>No car</a:t>
            </a:r>
            <a:endParaRPr sz="1100" b="1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 dirty="0"/>
              <a:t>Low income and education</a:t>
            </a:r>
            <a:endParaRPr sz="1100" b="1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 dirty="0"/>
              <a:t>Occupations in service field (Sales, Laborer...)</a:t>
            </a:r>
            <a:endParaRPr sz="1100" b="1" dirty="0"/>
          </a:p>
        </p:txBody>
      </p:sp>
      <p:sp>
        <p:nvSpPr>
          <p:cNvPr id="438" name="Google Shape;438;p4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Decline the loan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 rot="10800000">
            <a:off x="3008885" y="607689"/>
            <a:ext cx="212664" cy="244138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1EA"/>
              </a:solidFill>
            </a:endParaRPr>
          </a:p>
        </p:txBody>
      </p:sp>
      <p:pic>
        <p:nvPicPr>
          <p:cNvPr id="440" name="Google Shape;4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175" y="396712"/>
            <a:ext cx="2221200" cy="14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46" name="Google Shape;446;p50"/>
          <p:cNvSpPr txBox="1">
            <a:spLocks noGrp="1"/>
          </p:cNvSpPr>
          <p:nvPr>
            <p:ph type="subTitle" idx="4294967295"/>
          </p:nvPr>
        </p:nvSpPr>
        <p:spPr>
          <a:xfrm>
            <a:off x="685800" y="1676338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 </a:t>
            </a:r>
            <a:endParaRPr sz="3600" b="1"/>
          </a:p>
        </p:txBody>
      </p:sp>
      <p:sp>
        <p:nvSpPr>
          <p:cNvPr id="447" name="Google Shape;447;p5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786150" y="891900"/>
            <a:ext cx="7271400" cy="1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Distributions of numeric variables are not normal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Sample is highly unbalanced, specially in the target variable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00" y="1968062"/>
            <a:ext cx="3596467" cy="233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t="2580" r="49471" b="49460"/>
          <a:stretch/>
        </p:blipFill>
        <p:spPr>
          <a:xfrm>
            <a:off x="5142823" y="1843925"/>
            <a:ext cx="2733802" cy="273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the loan</a:t>
            </a:r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body" idx="1"/>
          </p:nvPr>
        </p:nvSpPr>
        <p:spPr>
          <a:xfrm>
            <a:off x="3032202" y="951500"/>
            <a:ext cx="23658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Decision Trees</a:t>
            </a:r>
            <a:r>
              <a:rPr lang="en" sz="1200"/>
              <a:t> </a:t>
            </a:r>
            <a:endParaRPr sz="1200"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3"/>
          </p:nvPr>
        </p:nvSpPr>
        <p:spPr>
          <a:xfrm>
            <a:off x="963848" y="951500"/>
            <a:ext cx="1926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PCA</a:t>
            </a:r>
            <a:endParaRPr sz="1200"/>
          </a:p>
        </p:txBody>
      </p:sp>
      <p:sp>
        <p:nvSpPr>
          <p:cNvPr id="455" name="Google Shape;455;p51"/>
          <p:cNvSpPr txBox="1">
            <a:spLocks noGrp="1"/>
          </p:cNvSpPr>
          <p:nvPr>
            <p:ph type="body" idx="1"/>
          </p:nvPr>
        </p:nvSpPr>
        <p:spPr>
          <a:xfrm>
            <a:off x="5938050" y="18775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Association Rules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56" name="Google Shape;456;p5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7" name="Google Shape;457;p51"/>
          <p:cNvSpPr txBox="1"/>
          <p:nvPr/>
        </p:nvSpPr>
        <p:spPr>
          <a:xfrm>
            <a:off x="3129200" y="1458450"/>
            <a:ext cx="2268900" cy="1512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High education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Business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sector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Substantial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bank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 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❖"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Lower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amount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asked than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in his </a:t>
            </a: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savings</a:t>
            </a:r>
            <a:endParaRPr sz="1100" b="1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51"/>
          <p:cNvSpPr/>
          <p:nvPr/>
        </p:nvSpPr>
        <p:spPr>
          <a:xfrm>
            <a:off x="3008879" y="607695"/>
            <a:ext cx="212664" cy="244138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1EA"/>
              </a:solidFill>
            </a:endParaRPr>
          </a:p>
        </p:txBody>
      </p:sp>
      <p:sp>
        <p:nvSpPr>
          <p:cNvPr id="459" name="Google Shape;459;p51"/>
          <p:cNvSpPr txBox="1">
            <a:spLocks noGrp="1"/>
          </p:cNvSpPr>
          <p:nvPr>
            <p:ph type="body" idx="1"/>
          </p:nvPr>
        </p:nvSpPr>
        <p:spPr>
          <a:xfrm>
            <a:off x="7695725" y="3538913"/>
            <a:ext cx="658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LDA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60" name="Google Shape;460;p51"/>
          <p:cNvSpPr txBox="1">
            <a:spLocks noGrp="1"/>
          </p:cNvSpPr>
          <p:nvPr>
            <p:ph type="body" idx="1"/>
          </p:nvPr>
        </p:nvSpPr>
        <p:spPr>
          <a:xfrm>
            <a:off x="5938050" y="27082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Profiling &amp; Clustering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61" name="Google Shape;461;p51"/>
          <p:cNvSpPr txBox="1"/>
          <p:nvPr/>
        </p:nvSpPr>
        <p:spPr>
          <a:xfrm>
            <a:off x="963850" y="1458450"/>
            <a:ext cx="1926300" cy="1901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Married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divorced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clients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Pro"/>
              <a:buChar char="❖"/>
            </a:pP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in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municipal apartments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Medic staff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chefs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Unaccompanied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or with their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families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525" y="308125"/>
            <a:ext cx="2749850" cy="15468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4614918" y="3298775"/>
            <a:ext cx="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MCA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898063" y="3754025"/>
            <a:ext cx="4434300" cy="61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en" sz="1100" b="1"/>
              <a:t>Administrative, Managers, Core Staff, Tech staff 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Decline the loan</a:t>
            </a:r>
            <a:endParaRPr/>
          </a:p>
        </p:txBody>
      </p:sp>
      <p:sp>
        <p:nvSpPr>
          <p:cNvPr id="470" name="Google Shape;470;p52"/>
          <p:cNvSpPr txBox="1">
            <a:spLocks noGrp="1"/>
          </p:cNvSpPr>
          <p:nvPr>
            <p:ph type="body" idx="1"/>
          </p:nvPr>
        </p:nvSpPr>
        <p:spPr>
          <a:xfrm>
            <a:off x="3221619" y="963550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Decision Trees</a:t>
            </a:r>
            <a:r>
              <a:rPr lang="en" sz="1200"/>
              <a:t> </a:t>
            </a:r>
            <a:endParaRPr sz="1200"/>
          </a:p>
        </p:txBody>
      </p:sp>
      <p:sp>
        <p:nvSpPr>
          <p:cNvPr id="471" name="Google Shape;471;p52"/>
          <p:cNvSpPr txBox="1">
            <a:spLocks noGrp="1"/>
          </p:cNvSpPr>
          <p:nvPr>
            <p:ph type="body" idx="3"/>
          </p:nvPr>
        </p:nvSpPr>
        <p:spPr>
          <a:xfrm>
            <a:off x="963900" y="963550"/>
            <a:ext cx="24198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PCA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2" name="Google Shape;472;p52"/>
          <p:cNvSpPr txBox="1">
            <a:spLocks noGrp="1"/>
          </p:cNvSpPr>
          <p:nvPr>
            <p:ph type="body" idx="1"/>
          </p:nvPr>
        </p:nvSpPr>
        <p:spPr>
          <a:xfrm>
            <a:off x="5938050" y="18775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Association Rules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73" name="Google Shape;473;p5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3171244" y="1497497"/>
            <a:ext cx="2221200" cy="978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employees 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time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their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job 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Revolving loan  &lt; 677K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52"/>
          <p:cNvSpPr/>
          <p:nvPr/>
        </p:nvSpPr>
        <p:spPr>
          <a:xfrm rot="10800000">
            <a:off x="3008885" y="607689"/>
            <a:ext cx="212664" cy="244138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1EA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7695725" y="3538913"/>
            <a:ext cx="658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LDA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77" name="Google Shape;477;p52"/>
          <p:cNvSpPr txBox="1">
            <a:spLocks noGrp="1"/>
          </p:cNvSpPr>
          <p:nvPr>
            <p:ph type="body" idx="1"/>
          </p:nvPr>
        </p:nvSpPr>
        <p:spPr>
          <a:xfrm>
            <a:off x="5938050" y="2708213"/>
            <a:ext cx="24198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Profiling &amp; Clustering</a:t>
            </a:r>
            <a:endParaRPr b="1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Ø</a:t>
            </a:r>
            <a:endParaRPr sz="1200"/>
          </a:p>
        </p:txBody>
      </p:sp>
      <p:sp>
        <p:nvSpPr>
          <p:cNvPr id="478" name="Google Shape;478;p52"/>
          <p:cNvSpPr txBox="1"/>
          <p:nvPr/>
        </p:nvSpPr>
        <p:spPr>
          <a:xfrm>
            <a:off x="963913" y="1497497"/>
            <a:ext cx="1926300" cy="1317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</a:t>
            </a:r>
            <a:endParaRPr sz="12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clients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Laborers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education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in 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office apartments </a:t>
            </a:r>
            <a:endParaRPr sz="1100" i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175" y="396712"/>
            <a:ext cx="2221200" cy="14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/>
        </p:nvSpPr>
        <p:spPr>
          <a:xfrm>
            <a:off x="4476256" y="2963175"/>
            <a:ext cx="91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MCA</a:t>
            </a:r>
            <a:endParaRPr/>
          </a:p>
        </p:txBody>
      </p:sp>
      <p:sp>
        <p:nvSpPr>
          <p:cNvPr id="481" name="Google Shape;481;p52"/>
          <p:cNvSpPr txBox="1"/>
          <p:nvPr/>
        </p:nvSpPr>
        <p:spPr>
          <a:xfrm>
            <a:off x="963913" y="3424875"/>
            <a:ext cx="4428600" cy="631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r>
              <a:rPr lang="en" sz="17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7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❖"/>
            </a:pPr>
            <a:r>
              <a:rPr lang="en" sz="1100" b="1">
                <a:solidFill>
                  <a:schemeClr val="dk1"/>
                </a:solidFill>
              </a:rPr>
              <a:t>Service, Security, Laborers</a:t>
            </a:r>
            <a:endParaRPr sz="1200" i="1">
              <a:solidFill>
                <a:srgbClr val="1A45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786150" y="1010725"/>
            <a:ext cx="79680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-Create shorter names for categories and variables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-Transformations: age transformed from negative days to years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-Dealing with missing data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-Qualitative: Creation of a new category ““Variablename_Unknown”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-Numeric: Assumed missing at random and impute (MICE)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-Outlier detection: We decided to keep them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t="4626" r="4012" b="3037"/>
          <a:stretch/>
        </p:blipFill>
        <p:spPr>
          <a:xfrm>
            <a:off x="1862225" y="1010719"/>
            <a:ext cx="5791099" cy="367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t="4888" r="4113" b="3225"/>
          <a:stretch/>
        </p:blipFill>
        <p:spPr>
          <a:xfrm>
            <a:off x="1825425" y="1010725"/>
            <a:ext cx="5814526" cy="36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683050" y="435625"/>
            <a:ext cx="60147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Paid on time</a:t>
            </a: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=&gt; </a:t>
            </a: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married or divorced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have a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b="1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secondary education</a:t>
            </a: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Payment delayed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=&gt; </a:t>
            </a: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single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with a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b="1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education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b="1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don’t work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" b="1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 in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b="1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commerce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t="13728" r="4942" b="2965"/>
          <a:stretch/>
        </p:blipFill>
        <p:spPr>
          <a:xfrm>
            <a:off x="1845288" y="1396700"/>
            <a:ext cx="5717725" cy="32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564650" y="1364400"/>
            <a:ext cx="6014700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would suggest the bank manager to </a:t>
            </a: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 careful when</a:t>
            </a: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giving loans to: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</a:t>
            </a: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clients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who are</a:t>
            </a: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laborers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a </a:t>
            </a: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education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live in </a:t>
            </a: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office apartments</a:t>
            </a:r>
            <a:r>
              <a:rPr lang="en" sz="1800" b="1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1477</Words>
  <Application>Microsoft Office PowerPoint</Application>
  <PresentationFormat>Presentación en pantalla (16:9)</PresentationFormat>
  <Paragraphs>402</Paragraphs>
  <Slides>41</Slides>
  <Notes>41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Roboto Slab</vt:lpstr>
      <vt:lpstr>Calibri</vt:lpstr>
      <vt:lpstr>Source Sans Pro</vt:lpstr>
      <vt:lpstr>Arial</vt:lpstr>
      <vt:lpstr>Cordelia template</vt:lpstr>
      <vt:lpstr>Indian Bank Loan Analysis - D4 </vt:lpstr>
      <vt:lpstr>Presentación de PowerPoint</vt:lpstr>
      <vt:lpstr>1. Previous Work</vt:lpstr>
      <vt:lpstr>EDA</vt:lpstr>
      <vt:lpstr>Preprocessing</vt:lpstr>
      <vt:lpstr>PCA</vt:lpstr>
      <vt:lpstr>PCA</vt:lpstr>
      <vt:lpstr>Presentación de PowerPoint</vt:lpstr>
      <vt:lpstr>PCA</vt:lpstr>
      <vt:lpstr>MCA</vt:lpstr>
      <vt:lpstr>MCA</vt:lpstr>
      <vt:lpstr>MCA</vt:lpstr>
      <vt:lpstr>2. Association Rules</vt:lpstr>
      <vt:lpstr>Analysis of the itemset</vt:lpstr>
      <vt:lpstr>2) Definition of ‘good rule’ criteria</vt:lpstr>
      <vt:lpstr>Best rules</vt:lpstr>
      <vt:lpstr>3) What did we learn from the target?</vt:lpstr>
      <vt:lpstr>3. Decision Trees</vt:lpstr>
      <vt:lpstr>Decision Trees</vt:lpstr>
      <vt:lpstr>First Decision Tree</vt:lpstr>
      <vt:lpstr>Interesting paths (100% pure) </vt:lpstr>
      <vt:lpstr>Interesting paths </vt:lpstr>
      <vt:lpstr>Predictive power of the decision tree</vt:lpstr>
      <vt:lpstr>Pruned Decision tree</vt:lpstr>
      <vt:lpstr>Interesting insights</vt:lpstr>
      <vt:lpstr>4. Hierarchical Clustering &amp; Profiling</vt:lpstr>
      <vt:lpstr>Hierarchical Clustering</vt:lpstr>
      <vt:lpstr>Comparison studies variable k=3 VS k=4</vt:lpstr>
      <vt:lpstr>Cluster sizes for k=4</vt:lpstr>
      <vt:lpstr>Gender and Car Distributions</vt:lpstr>
      <vt:lpstr>Cluster income level and Job Status</vt:lpstr>
      <vt:lpstr>Age and Family status</vt:lpstr>
      <vt:lpstr>Summary of cluster k = 4</vt:lpstr>
      <vt:lpstr>5. LDA</vt:lpstr>
      <vt:lpstr>Linear Discriminant Analysis</vt:lpstr>
      <vt:lpstr>6. Conclusions</vt:lpstr>
      <vt:lpstr>Accept the loan</vt:lpstr>
      <vt:lpstr>Decline the loan</vt:lpstr>
      <vt:lpstr>Thanks!</vt:lpstr>
      <vt:lpstr>Accept the loan</vt:lpstr>
      <vt:lpstr>Decline the loan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Bank Loan Analysis - D4 </dc:title>
  <cp:lastModifiedBy>ZhengYong Ji</cp:lastModifiedBy>
  <cp:revision>1</cp:revision>
  <dcterms:modified xsi:type="dcterms:W3CDTF">2024-01-16T14:29:57Z</dcterms:modified>
</cp:coreProperties>
</file>